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39" r:id="rId7"/>
    <p:sldMasterId id="2147483765" r:id="rId8"/>
    <p:sldMasterId id="2147483804" r:id="rId9"/>
  </p:sldMasterIdLst>
  <p:notesMasterIdLst>
    <p:notesMasterId r:id="rId37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4" r:id="rId17"/>
    <p:sldId id="283" r:id="rId18"/>
    <p:sldId id="266" r:id="rId19"/>
    <p:sldId id="288" r:id="rId20"/>
    <p:sldId id="271" r:id="rId21"/>
    <p:sldId id="280" r:id="rId22"/>
    <p:sldId id="284" r:id="rId23"/>
    <p:sldId id="272" r:id="rId24"/>
    <p:sldId id="273" r:id="rId25"/>
    <p:sldId id="274" r:id="rId26"/>
    <p:sldId id="275" r:id="rId27"/>
    <p:sldId id="285" r:id="rId28"/>
    <p:sldId id="278" r:id="rId29"/>
    <p:sldId id="279" r:id="rId30"/>
    <p:sldId id="286" r:id="rId31"/>
    <p:sldId id="287" r:id="rId32"/>
    <p:sldId id="289" r:id="rId33"/>
    <p:sldId id="290" r:id="rId34"/>
    <p:sldId id="291" r:id="rId35"/>
    <p:sldId id="270" r:id="rId36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14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microsoft.com/office/2015/10/relationships/revisionInfo" Target="revisionInfo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356167-73E9-4B1D-A206-EE1E113F8C14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4775" y="1336675"/>
            <a:ext cx="4810125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3A9640-3842-4EBB-96F1-DF9E76AD5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66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9640-3842-4EBB-96F1-DF9E76AD5A5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37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9640-3842-4EBB-96F1-DF9E76AD5A5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66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9640-3842-4EBB-96F1-DF9E76AD5A5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168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66" name="Picture 465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  <p:pic>
        <p:nvPicPr>
          <p:cNvPr id="467" name="Picture 466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Picture 105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2" name="Picture 141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  <p:pic>
        <p:nvPicPr>
          <p:cNvPr id="143" name="Picture 142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8" name="Picture 177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  <p:pic>
        <p:nvPicPr>
          <p:cNvPr id="179" name="Picture 178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4" name="Picture 213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  <p:pic>
        <p:nvPicPr>
          <p:cNvPr id="215" name="Picture 214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6" name="Picture 285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  <p:pic>
        <p:nvPicPr>
          <p:cNvPr id="287" name="Picture 286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6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4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8" name="Picture 357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  <p:pic>
        <p:nvPicPr>
          <p:cNvPr id="359" name="Picture 358"/>
          <p:cNvPicPr/>
          <p:nvPr/>
        </p:nvPicPr>
        <p:blipFill>
          <a:blip r:embed="rId2"/>
          <a:stretch/>
        </p:blipFill>
        <p:spPr>
          <a:xfrm>
            <a:off x="2292840" y="1768680"/>
            <a:ext cx="549396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image" Target="../media/image1.jpe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image" Target="../media/image1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3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  <p:sldLayoutId id="214748381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9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CustomShape 1"/>
          <p:cNvSpPr/>
          <p:nvPr/>
        </p:nvSpPr>
        <p:spPr>
          <a:xfrm>
            <a:off x="504000" y="0"/>
            <a:ext cx="9060480" cy="70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ts val="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ts val="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ts val="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ts val="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ts val="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ts val="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ts val="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5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5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5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5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50000"/>
              </a:lnSpc>
            </a:pPr>
            <a:endParaRPr lang="en-US" sz="20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ea typeface="Times New Roman"/>
            </a:endParaRPr>
          </a:p>
          <a:p>
            <a:pPr algn="ctr">
              <a:lnSpc>
                <a:spcPct val="150000"/>
              </a:lnSpc>
            </a:pPr>
            <a:r>
              <a:rPr lang="en-US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DEDAN KIMATHI UNIVERSITY OF TECHNOLOGY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5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50000"/>
              </a:lnSpc>
            </a:pPr>
            <a:r>
              <a:rPr lang="en-US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INSTITUTE OF GEOMATICS, GIS &amp; REMOTE SENSING (IGGReS).</a:t>
            </a:r>
          </a:p>
          <a:p>
            <a:pPr algn="ctr">
              <a:lnSpc>
                <a:spcPct val="15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DEVELOPMENT OF A WEB BASED LIVESTOCK SPATIAL DECISION SUPPORT SYSTEM.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Name : MURIITHI DERRICK MUTWIRI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REG NO:  E031-01-0867/2013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DATE : 07/12/2017</a:t>
            </a:r>
            <a:endParaRPr lang="en-US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400" indent="457200"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69" name="Picture 468"/>
          <p:cNvPicPr/>
          <p:nvPr/>
        </p:nvPicPr>
        <p:blipFill>
          <a:blip r:embed="rId2"/>
          <a:stretch/>
        </p:blipFill>
        <p:spPr>
          <a:xfrm>
            <a:off x="3352680" y="428040"/>
            <a:ext cx="3048480" cy="1911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CustomShape 1"/>
          <p:cNvSpPr/>
          <p:nvPr/>
        </p:nvSpPr>
        <p:spPr>
          <a:xfrm>
            <a:off x="548641" y="711200"/>
            <a:ext cx="9135720" cy="6301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14480">
              <a:lnSpc>
                <a:spcPct val="100000"/>
              </a:lnSpc>
            </a:pPr>
            <a:r>
              <a:rPr lang="en-US" sz="20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                                           </a:t>
            </a:r>
            <a:r>
              <a:rPr lang="en-US" sz="2000" b="1" u="sng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Data</a:t>
            </a:r>
            <a:endParaRPr lang="en-US" sz="1800" b="1" u="sng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</a:t>
            </a:r>
          </a:p>
          <a:p>
            <a:pPr marL="114480">
              <a:lnSpc>
                <a:spcPct val="100000"/>
              </a:lnSpc>
            </a:pPr>
            <a:r>
              <a:rPr lang="en-US" sz="2000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  </a:t>
            </a:r>
            <a:r>
              <a:rPr lang="en-US" sz="2000" b="1" u="sng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Tools.</a:t>
            </a:r>
            <a:endParaRPr lang="en-US" sz="1800" b="1" u="sng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760" lvl="1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Spatial database –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Postgresql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with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postgis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760" lvl="1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Server – simple python server.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760" lvl="1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GIS software – QGIS software(for data creation and editing).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760" lvl="1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Web mapping APIs – leaflet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js</a:t>
            </a: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760" lvl="1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Web programming languages – Html,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javascript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css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bootstrap. 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914760" lvl="1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Frameworks – python- Django(Geo-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django</a:t>
            </a: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3" name="CustomShape 2"/>
          <p:cNvSpPr/>
          <p:nvPr/>
        </p:nvSpPr>
        <p:spPr>
          <a:xfrm>
            <a:off x="504000" y="112320"/>
            <a:ext cx="9063360" cy="429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Data and tools.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514" name="Table 3"/>
          <p:cNvGraphicFramePr/>
          <p:nvPr>
            <p:extLst>
              <p:ext uri="{D42A27DB-BD31-4B8C-83A1-F6EECF244321}">
                <p14:modId xmlns:p14="http://schemas.microsoft.com/office/powerpoint/2010/main" val="4146251973"/>
              </p:ext>
            </p:extLst>
          </p:nvPr>
        </p:nvGraphicFramePr>
        <p:xfrm>
          <a:off x="745201" y="1148080"/>
          <a:ext cx="8939160" cy="3464561"/>
        </p:xfrm>
        <a:graphic>
          <a:graphicData uri="http://schemas.openxmlformats.org/drawingml/2006/table">
            <a:tbl>
              <a:tblPr/>
              <a:tblGrid>
                <a:gridCol w="34728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01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80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90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090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9566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Data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source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resolution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Coverage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Use.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3810">
                <a:tc>
                  <a:txBody>
                    <a:bodyPr/>
                    <a:lstStyle/>
                    <a:p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Towns, Sub-counties </a:t>
                      </a:r>
                    </a:p>
                    <a:p>
                      <a:r>
                        <a:rPr lang="en-US" sz="20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Times New Roman"/>
                        </a:rPr>
                        <a:t>shapefiles</a:t>
                      </a:r>
                      <a:endParaRPr lang="en-US" sz="20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Kenya Data portal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varied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Nyeri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County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 base maps.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381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Metadata and attribute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Data.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Livestock department.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varied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Study area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  <a:ea typeface="DejaVu Sans"/>
                        </a:rPr>
                        <a:t>Database and Forms design.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127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3D28E-AC77-4D01-BD1E-FF13C017F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124691"/>
            <a:ext cx="9072000" cy="1527464"/>
          </a:xfrm>
        </p:spPr>
        <p:txBody>
          <a:bodyPr/>
          <a:lstStyle/>
          <a:p>
            <a:r>
              <a:rPr lang="en-US" dirty="0"/>
              <a:t>              Results</a:t>
            </a:r>
            <a:br>
              <a:rPr lang="en-US" dirty="0"/>
            </a:br>
            <a:r>
              <a:rPr lang="en-US" sz="2400" b="1" dirty="0"/>
              <a:t>1.</a:t>
            </a:r>
            <a:r>
              <a:rPr lang="en-US" sz="2400" b="1" i="1" dirty="0"/>
              <a:t>Modelling.(Django).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1E4965-5DFC-4D29-8314-4DC71B2BA4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59" t="19808" r="34339" b="21186"/>
          <a:stretch/>
        </p:blipFill>
        <p:spPr>
          <a:xfrm>
            <a:off x="1413164" y="1766454"/>
            <a:ext cx="5527964" cy="536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931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BBEA9-7B36-40C7-8E9E-6E2F49C2683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01625"/>
            <a:ext cx="9072563" cy="247650"/>
          </a:xfrm>
        </p:spPr>
        <p:txBody>
          <a:bodyPr/>
          <a:lstStyle/>
          <a:p>
            <a:br>
              <a:rPr lang="en-US" sz="3600" dirty="0"/>
            </a:br>
            <a:r>
              <a:rPr lang="en-US" sz="3600" dirty="0"/>
              <a:t>                             </a:t>
            </a:r>
            <a:br>
              <a:rPr lang="en-US" sz="3600" dirty="0"/>
            </a:br>
            <a:r>
              <a:rPr lang="en-US" sz="3600" dirty="0"/>
              <a:t>                           </a:t>
            </a:r>
            <a:br>
              <a:rPr lang="en-US" sz="3600" dirty="0"/>
            </a:br>
            <a:r>
              <a:rPr lang="en-US" sz="3600" dirty="0"/>
              <a:t>       </a:t>
            </a:r>
            <a:r>
              <a:rPr lang="en-US" sz="2400" dirty="0"/>
              <a:t>2.</a:t>
            </a:r>
            <a:r>
              <a:rPr lang="en-US" sz="2800" i="1" dirty="0"/>
              <a:t>Livestock Database</a:t>
            </a:r>
            <a:r>
              <a:rPr lang="en-US" sz="3600" dirty="0"/>
              <a:t>(</a:t>
            </a:r>
            <a:r>
              <a:rPr lang="en-US" sz="1800" dirty="0" err="1"/>
              <a:t>postgres</a:t>
            </a:r>
            <a:r>
              <a:rPr lang="en-US" sz="1800" dirty="0"/>
              <a:t> with </a:t>
            </a:r>
            <a:r>
              <a:rPr lang="en-US" sz="1800" dirty="0" err="1"/>
              <a:t>postgis</a:t>
            </a:r>
            <a:r>
              <a:rPr lang="en-US" sz="1800" dirty="0"/>
              <a:t>. </a:t>
            </a:r>
            <a:r>
              <a:rPr lang="en-US" sz="3600" dirty="0"/>
              <a:t>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DADB84-DEA2-46A8-995D-7F3E3FDAAA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2" t="2688" r="1410" b="7544"/>
          <a:stretch/>
        </p:blipFill>
        <p:spPr>
          <a:xfrm>
            <a:off x="142241" y="2194560"/>
            <a:ext cx="9710254" cy="49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291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BB914-0D6D-41CB-BEA7-27C40F3F80F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01625"/>
            <a:ext cx="9072563" cy="419100"/>
          </a:xfrm>
        </p:spPr>
        <p:txBody>
          <a:bodyPr/>
          <a:lstStyle/>
          <a:p>
            <a:br>
              <a:rPr lang="en-US" sz="3200" dirty="0"/>
            </a:br>
            <a:r>
              <a:rPr lang="en-US" sz="3200" dirty="0"/>
              <a:t>   3. Livestock administration.    </a:t>
            </a:r>
            <a:br>
              <a:rPr lang="en-US" sz="3200" dirty="0"/>
            </a:br>
            <a:r>
              <a:rPr lang="en-US" sz="3200" dirty="0"/>
              <a:t>         </a:t>
            </a:r>
            <a:r>
              <a:rPr lang="en-US" sz="2000" i="1" dirty="0"/>
              <a:t>(for crud operations of data and application.)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8256C0-17F9-4849-A45C-9D5D5A718D74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0" y="1127125"/>
            <a:ext cx="9072563" cy="50260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486652-107E-4525-A4B9-89D34AF39E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5" b="45192"/>
          <a:stretch/>
        </p:blipFill>
        <p:spPr>
          <a:xfrm>
            <a:off x="374794" y="1657639"/>
            <a:ext cx="9331036" cy="449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115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87FC7D-1F36-45A3-BA8A-B7DE4F14E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Landing page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5BF348A-6FF5-4EBD-A93A-D6357EC8D051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977017-18DA-4546-8A80-32616C78F3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53" r="839" b="3777"/>
          <a:stretch/>
        </p:blipFill>
        <p:spPr>
          <a:xfrm>
            <a:off x="42284" y="1768680"/>
            <a:ext cx="9996055" cy="530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966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3601E-1498-4F3D-ABA6-69FD0A81B5E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072563" cy="558800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                 </a:t>
            </a:r>
            <a:r>
              <a:rPr lang="en-US" sz="3600" dirty="0"/>
              <a:t> </a:t>
            </a:r>
            <a:br>
              <a:rPr lang="en-US" sz="3600" dirty="0"/>
            </a:br>
            <a:r>
              <a:rPr lang="en-US" sz="3600" dirty="0"/>
              <a:t>                      Results cont..</a:t>
            </a:r>
            <a:br>
              <a:rPr lang="en-US" sz="3600" dirty="0"/>
            </a:br>
            <a:r>
              <a:rPr lang="en-US" sz="3600" dirty="0"/>
              <a:t>   5. incidence report form</a:t>
            </a:r>
            <a:r>
              <a:rPr lang="en-US" sz="2000" dirty="0"/>
              <a:t>(landing page of the </a:t>
            </a:r>
            <a:r>
              <a:rPr lang="en-US" sz="2000" dirty="0" err="1"/>
              <a:t>applicaction</a:t>
            </a:r>
            <a:r>
              <a:rPr lang="en-US" sz="2000" dirty="0"/>
              <a:t>.).</a:t>
            </a:r>
            <a:br>
              <a:rPr lang="en-US" sz="3600" dirty="0"/>
            </a:b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30F613-2DAD-4251-B345-DB7716BF44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96" b="3961"/>
          <a:stretch/>
        </p:blipFill>
        <p:spPr>
          <a:xfrm>
            <a:off x="0" y="2026228"/>
            <a:ext cx="10080625" cy="499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945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628A85-32CC-408F-A553-7F4EACEE45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98" b="11783"/>
          <a:stretch/>
        </p:blipFill>
        <p:spPr>
          <a:xfrm>
            <a:off x="504000" y="1493520"/>
            <a:ext cx="8863519" cy="57810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7878B2-72CB-4EE8-90F2-9B59E48C9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562280"/>
          </a:xfrm>
        </p:spPr>
        <p:txBody>
          <a:bodyPr/>
          <a:lstStyle/>
          <a:p>
            <a:r>
              <a:rPr lang="en-US" sz="2800" dirty="0" err="1"/>
              <a:t>Cont</a:t>
            </a:r>
            <a:r>
              <a:rPr lang="en-US" sz="2800" dirty="0"/>
              <a:t> …            Incidence report form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EFA3EF8-957A-41FC-9C7B-13DA1CD3FCAC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26866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3E57-847E-4B12-9283-47522F23540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072563" cy="762000"/>
          </a:xfrm>
        </p:spPr>
        <p:txBody>
          <a:bodyPr/>
          <a:lstStyle/>
          <a:p>
            <a:br>
              <a:rPr lang="en-US" dirty="0"/>
            </a:br>
            <a:r>
              <a:rPr lang="en-US" sz="3600" dirty="0"/>
              <a:t>   6. Map portal.</a:t>
            </a:r>
            <a:br>
              <a:rPr lang="en-US" dirty="0"/>
            </a:br>
            <a:r>
              <a:rPr lang="en-US" dirty="0"/>
              <a:t>      </a:t>
            </a:r>
            <a:r>
              <a:rPr lang="en-US" sz="2000" i="1" dirty="0"/>
              <a:t>(operations query, filter and draw features.)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33EACD-8E99-493E-9AC1-BAC766C208DE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47700" y="669925"/>
            <a:ext cx="9432925" cy="66754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480C4E-C62A-4145-BBE3-F1C419928A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1" b="4877"/>
          <a:stretch/>
        </p:blipFill>
        <p:spPr>
          <a:xfrm>
            <a:off x="-1" y="1431925"/>
            <a:ext cx="10080625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1277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58093-60D7-483E-BA8B-F4EB4AD2CBC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01625"/>
            <a:ext cx="9072563" cy="1262063"/>
          </a:xfrm>
        </p:spPr>
        <p:txBody>
          <a:bodyPr/>
          <a:lstStyle/>
          <a:p>
            <a:r>
              <a:rPr lang="en-US" sz="2800" b="1" dirty="0"/>
              <a:t>7. Spatial analysis capability.</a:t>
            </a:r>
            <a:br>
              <a:rPr lang="en-US" dirty="0"/>
            </a:br>
            <a:r>
              <a:rPr lang="en-US" dirty="0"/>
              <a:t> </a:t>
            </a:r>
            <a:r>
              <a:rPr lang="en-US" sz="2000" i="1" dirty="0"/>
              <a:t>1.generation of buffers on fly and SMS 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311B79-C2A0-46C6-9146-9FB886CB27C4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0" y="1768475"/>
            <a:ext cx="9072563" cy="43846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234052-E5F9-462C-BBB7-60640DF945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1" r="1252" b="4145"/>
          <a:stretch/>
        </p:blipFill>
        <p:spPr>
          <a:xfrm>
            <a:off x="63066" y="1849581"/>
            <a:ext cx="9954491" cy="519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63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C7205-5F5A-4593-8547-CD282A6FB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</a:t>
            </a:r>
            <a:r>
              <a:rPr lang="en-US" dirty="0"/>
              <a:t>…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BC929B-84FD-4664-B98F-AF853FFC4B3A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39" t="6154" r="36154" b="11111"/>
          <a:stretch/>
        </p:blipFill>
        <p:spPr bwMode="auto">
          <a:xfrm>
            <a:off x="1640407" y="1563120"/>
            <a:ext cx="4178503" cy="5419194"/>
          </a:xfrm>
          <a:prstGeom prst="rect">
            <a:avLst/>
          </a:prstGeom>
          <a:ln w="1905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69525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504000" y="249480"/>
            <a:ext cx="9071280" cy="624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Introduction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1" name="CustomShape 2"/>
          <p:cNvSpPr/>
          <p:nvPr/>
        </p:nvSpPr>
        <p:spPr>
          <a:xfrm>
            <a:off x="365760" y="874800"/>
            <a:ext cx="9509040" cy="6622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Kenya is an economically and agriculturally sustained.</a:t>
            </a:r>
          </a:p>
          <a:p>
            <a:pPr marL="108720">
              <a:lnSpc>
                <a:spcPct val="100000"/>
              </a:lnSpc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Livestock in Nyeri county plays an important role in the economy.</a:t>
            </a: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Animal products have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growing economic significance.</a:t>
            </a: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Livestock Management involves the overall productivity, management, improvement and planning for livestock resources.</a:t>
            </a:r>
          </a:p>
          <a:p>
            <a:pPr marL="108720">
              <a:lnSpc>
                <a:spcPct val="100000"/>
              </a:lnSpc>
              <a:buClr>
                <a:srgbClr val="000000"/>
              </a:buClr>
              <a:buSzPct val="45000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This LDSS aspires to address  solutions and can be utilized for management, analysis, visualization and dissemination of information available on the livestock in Nyeri county.  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7D6BB-98E7-4ED6-B1E4-161443DFA1B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3040" y="0"/>
            <a:ext cx="9072563" cy="1262063"/>
          </a:xfrm>
        </p:spPr>
        <p:txBody>
          <a:bodyPr/>
          <a:lstStyle/>
          <a:p>
            <a:r>
              <a:rPr lang="en-US" sz="2800" dirty="0"/>
              <a:t>8. Proximity and direction determination</a:t>
            </a:r>
            <a:r>
              <a:rPr lang="en-US" dirty="0"/>
              <a:t>.</a:t>
            </a:r>
            <a:br>
              <a:rPr lang="en-US" dirty="0"/>
            </a:br>
            <a:r>
              <a:rPr lang="en-US" sz="2000" i="1" dirty="0"/>
              <a:t>Nearest facility analysis.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60686B-8156-4AB9-9148-4C006224DB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1" r="736" b="4877"/>
          <a:stretch/>
        </p:blipFill>
        <p:spPr>
          <a:xfrm>
            <a:off x="0" y="1153391"/>
            <a:ext cx="10006445" cy="51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87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73053-C200-4D82-9694-11B3488B692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"/>
            <a:ext cx="9072563" cy="904239"/>
          </a:xfrm>
        </p:spPr>
        <p:txBody>
          <a:bodyPr/>
          <a:lstStyle/>
          <a:p>
            <a:br>
              <a:rPr lang="en-US" sz="3600" dirty="0"/>
            </a:br>
            <a:r>
              <a:rPr lang="en-US" sz="3600" dirty="0"/>
              <a:t>9. Routing functionality.</a:t>
            </a:r>
            <a:br>
              <a:rPr lang="en-US" sz="3600" dirty="0"/>
            </a:br>
            <a:r>
              <a:rPr lang="en-US" sz="3600" dirty="0"/>
              <a:t>   </a:t>
            </a:r>
            <a:r>
              <a:rPr lang="en-US" sz="1800" i="1" dirty="0"/>
              <a:t>(for guided navigation purposes - on road.)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338CF6-AE3E-4E04-B1EA-A8381B770E53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0" y="1768475"/>
            <a:ext cx="9072563" cy="43846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C3B8D4-BEFB-48F0-83AD-D4CE1C1AA7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5" b="5426"/>
          <a:stretch/>
        </p:blipFill>
        <p:spPr>
          <a:xfrm>
            <a:off x="0" y="1406525"/>
            <a:ext cx="10080625" cy="490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6708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944D7-21BE-4B11-86D5-2AD135C15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i="1" dirty="0"/>
              <a:t>10. Statistical analysis and visualization.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921232-E569-49F5-B28D-3286C8B0E8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8" r="1457" b="13307"/>
          <a:stretch/>
        </p:blipFill>
        <p:spPr>
          <a:xfrm>
            <a:off x="0" y="1433945"/>
            <a:ext cx="9933709" cy="600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344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ACAB7-5AEB-4026-AC32-4682E363B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10. Visualization</a:t>
            </a:r>
            <a:br>
              <a:rPr lang="en-US" dirty="0"/>
            </a:br>
            <a:r>
              <a:rPr lang="en-US" dirty="0"/>
              <a:t>       </a:t>
            </a:r>
            <a:r>
              <a:rPr lang="en-US" sz="2000" i="1" dirty="0"/>
              <a:t>cattle Density maps.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8D9553-7CE0-4DCB-A81E-944841876E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4" b="4511"/>
          <a:stretch/>
        </p:blipFill>
        <p:spPr>
          <a:xfrm>
            <a:off x="0" y="1849581"/>
            <a:ext cx="10080625" cy="519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482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9AB99-F0D7-4F1D-BF25-F6E6EEF39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11. Data sharing.</a:t>
            </a:r>
            <a:br>
              <a:rPr lang="en-US" dirty="0"/>
            </a:br>
            <a:r>
              <a:rPr lang="en-US" sz="1800" dirty="0"/>
              <a:t>Restful framework for data sharing(</a:t>
            </a:r>
            <a:r>
              <a:rPr lang="en-US" sz="1800" dirty="0" err="1"/>
              <a:t>json</a:t>
            </a:r>
            <a:r>
              <a:rPr lang="en-US" sz="1800" dirty="0"/>
              <a:t> and api)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5FEF23-51F3-44D5-99BF-938A5D4B6A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1" r="1252" b="5061"/>
          <a:stretch/>
        </p:blipFill>
        <p:spPr>
          <a:xfrm>
            <a:off x="0" y="1563120"/>
            <a:ext cx="9954491" cy="569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065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B611E405-E870-4938-9572-3D7BFC846D0F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680646" y="2286000"/>
            <a:ext cx="9072000" cy="330879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Web based spatial decision systems with strong GIS capabilities like client side geoprocessing can aid </a:t>
            </a:r>
            <a:r>
              <a:rPr lang="en-US" sz="2400"/>
              <a:t>and ease decision </a:t>
            </a:r>
            <a:r>
              <a:rPr lang="en-US" sz="2400" dirty="0"/>
              <a:t>making.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B3FE9-BAE6-4242-9777-772C8393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conclusion</a:t>
            </a:r>
          </a:p>
        </p:txBody>
      </p:sp>
    </p:spTree>
    <p:extLst>
      <p:ext uri="{BB962C8B-B14F-4D97-AF65-F5344CB8AC3E}">
        <p14:creationId xmlns:p14="http://schemas.microsoft.com/office/powerpoint/2010/main" val="2694261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4B2EF-DE05-417F-8675-613140833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Recommendations.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FF27FA-B60B-4CF0-B20C-D70A817B9329}"/>
              </a:ext>
            </a:extLst>
          </p:cNvPr>
          <p:cNvSpPr/>
          <p:nvPr/>
        </p:nvSpPr>
        <p:spPr>
          <a:xfrm>
            <a:off x="1870364" y="1246909"/>
            <a:ext cx="6525491" cy="3457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More client-side tools for spatial analysis need to be embraced to make more decisions to aid the LSDSS.</a:t>
            </a:r>
          </a:p>
          <a:p>
            <a:pPr marL="342900" lvl="0" indent="-342900">
              <a:spcAft>
                <a:spcPts val="1115"/>
              </a:spcAft>
              <a:buFont typeface="Symbol" panose="05050102010706020507" pitchFamily="18" charset="2"/>
              <a:buChar char=""/>
              <a:tabLst>
                <a:tab pos="478155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Embrace and adoption of the LSDSS.</a:t>
            </a:r>
          </a:p>
          <a:p>
            <a:pPr marL="342900" lvl="0" indent="-342900">
              <a:spcAft>
                <a:spcPts val="1115"/>
              </a:spcAft>
              <a:buFont typeface="Symbol" panose="05050102010706020507" pitchFamily="18" charset="2"/>
              <a:buChar char=""/>
              <a:tabLst>
                <a:tab pos="478155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 of a mobile version to ensure efficiency in simplicity and use.</a:t>
            </a:r>
          </a:p>
          <a:p>
            <a:pPr marL="342900" lvl="0" indent="-342900">
              <a:spcAft>
                <a:spcPts val="1115"/>
              </a:spcAft>
              <a:buFont typeface="Symbol" panose="05050102010706020507" pitchFamily="18" charset="2"/>
              <a:buChar char=""/>
              <a:tabLst>
                <a:tab pos="478155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Sophisticated reports from the application and statistical reports and markets analysis.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6224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7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CustomShape 1"/>
          <p:cNvSpPr/>
          <p:nvPr/>
        </p:nvSpPr>
        <p:spPr>
          <a:xfrm>
            <a:off x="504000" y="311726"/>
            <a:ext cx="9232282" cy="61153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Questions?.</a:t>
            </a:r>
          </a:p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Comments?.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8000" b="0" i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ndalus" panose="02020603050405020304" pitchFamily="18" charset="-78"/>
                <a:ea typeface="DejaVu Sans"/>
                <a:cs typeface="Andalus" panose="02020603050405020304" pitchFamily="18" charset="-78"/>
              </a:rPr>
              <a:t>Thank you..</a:t>
            </a:r>
            <a:endParaRPr lang="en-US" sz="80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CustomShape 1"/>
          <p:cNvSpPr/>
          <p:nvPr/>
        </p:nvSpPr>
        <p:spPr>
          <a:xfrm>
            <a:off x="504000" y="301320"/>
            <a:ext cx="9060480" cy="7273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Problem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Statement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3" name="CustomShape 2"/>
          <p:cNvSpPr/>
          <p:nvPr/>
        </p:nvSpPr>
        <p:spPr>
          <a:xfrm>
            <a:off x="504000" y="1028700"/>
            <a:ext cx="9061920" cy="61849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13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Inadequate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 of quantitative and quantitative spatial data on livestock.</a:t>
            </a:r>
          </a:p>
          <a:p>
            <a:pPr marL="432000" indent="-313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2000" indent="-313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Inadequate proper means for reporting major cases on livestock such as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disease outbreaks.</a:t>
            </a:r>
          </a:p>
          <a:p>
            <a:pPr marL="432000" indent="-313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2000" indent="-313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Livestock disease outbreak mapping, trends and prediction due to lack of data.</a:t>
            </a:r>
          </a:p>
          <a:p>
            <a:pPr marL="432000" indent="-313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2000" indent="-313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Coordinating and planning activities such as vaccination and emergency response challenges.</a:t>
            </a:r>
          </a:p>
          <a:p>
            <a:pPr marL="432000" indent="-313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2000" indent="-313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Mapping diseases outbreaks and monitoring trends of animal diseases.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CustomShape 1"/>
          <p:cNvSpPr/>
          <p:nvPr/>
        </p:nvSpPr>
        <p:spPr>
          <a:xfrm>
            <a:off x="504000" y="301320"/>
            <a:ext cx="9060480" cy="1251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5" name="CustomShape 2"/>
          <p:cNvSpPr/>
          <p:nvPr/>
        </p:nvSpPr>
        <p:spPr>
          <a:xfrm>
            <a:off x="502560" y="91440"/>
            <a:ext cx="9061920" cy="7305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116280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               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Objectives</a:t>
            </a:r>
            <a:endParaRPr lang="en-US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6280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</a:t>
            </a:r>
          </a:p>
          <a:p>
            <a:pPr marL="116280">
              <a:lnSpc>
                <a:spcPct val="100000"/>
              </a:lnSpc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    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Main Objective</a:t>
            </a:r>
          </a:p>
          <a:p>
            <a:pPr marL="116280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6280">
              <a:lnSpc>
                <a:spcPct val="100000"/>
              </a:lnSpc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To develop a web based livestock spatial </a:t>
            </a:r>
            <a:r>
              <a:rPr lang="en-US" sz="32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decision support system.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54840">
              <a:lnSpc>
                <a:spcPct val="100000"/>
              </a:lnSpc>
            </a:pP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54840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54840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54840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Specific objectives.</a:t>
            </a:r>
          </a:p>
          <a:p>
            <a:pPr marL="654840"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480" indent="-4554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 model and 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develop 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livestock spatial database.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3480" indent="-4554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 create a web-Geo portal for data management and decision making.</a:t>
            </a:r>
          </a:p>
          <a:p>
            <a:pPr marL="118080">
              <a:lnSpc>
                <a:spcPct val="100000"/>
              </a:lnSpc>
              <a:buClr>
                <a:srgbClr val="000000"/>
              </a:buClr>
              <a:buSzPct val="45000"/>
            </a:pP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03830" indent="-285750">
              <a:lnSpc>
                <a:spcPct val="100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Char char="Ø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CustomShape 1"/>
          <p:cNvSpPr/>
          <p:nvPr/>
        </p:nvSpPr>
        <p:spPr>
          <a:xfrm>
            <a:off x="504000" y="182880"/>
            <a:ext cx="9063720" cy="54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Study area.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7" name="CustomShape 2"/>
          <p:cNvSpPr/>
          <p:nvPr/>
        </p:nvSpPr>
        <p:spPr>
          <a:xfrm>
            <a:off x="504000" y="1371600"/>
            <a:ext cx="9063720" cy="611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algn="just">
              <a:lnSpc>
                <a:spcPct val="150000"/>
              </a:lnSpc>
            </a:pP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STUDY AREA DESCRIPTION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Nyeri county area is 3337sqkm.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Borders 5 counties namely;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Kirinyaga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 to the east,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Nyandarau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 to the west,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Murang’a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 to the south,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Laikipia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 to the north and Meru to the northeast.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It constitutes five constituencies; Nyeri town,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Tetu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,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Kieni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,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Mathira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 and </a:t>
            </a:r>
            <a:r>
              <a:rPr lang="en-US" sz="2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Mukurweini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Ubuntu Condensed"/>
                <a:ea typeface="DejaVu Sans"/>
              </a:rPr>
              <a:t>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5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Geographic location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(0° 25’ 12" S ,36° 56’ 51" E)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5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CustomShape 1"/>
          <p:cNvSpPr/>
          <p:nvPr/>
        </p:nvSpPr>
        <p:spPr>
          <a:xfrm>
            <a:off x="452767" y="0"/>
            <a:ext cx="9071640" cy="4260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Study area map.</a:t>
            </a:r>
          </a:p>
        </p:txBody>
      </p:sp>
      <p:sp>
        <p:nvSpPr>
          <p:cNvPr id="479" name="CustomShape 2"/>
          <p:cNvSpPr/>
          <p:nvPr/>
        </p:nvSpPr>
        <p:spPr>
          <a:xfrm>
            <a:off x="504000" y="919440"/>
            <a:ext cx="9071640" cy="639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7CEF1A-DFEC-4F54-95C9-AE0CFCB0946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509" y="498765"/>
            <a:ext cx="6691746" cy="6896406"/>
          </a:xfrm>
          <a:prstGeom prst="rect">
            <a:avLst/>
          </a:prstGeom>
          <a:ln w="25400">
            <a:solidFill>
              <a:sysClr val="windowText" lastClr="000000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CustomShape 1"/>
          <p:cNvSpPr/>
          <p:nvPr/>
        </p:nvSpPr>
        <p:spPr>
          <a:xfrm>
            <a:off x="504000" y="158040"/>
            <a:ext cx="9064800" cy="61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Justification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2" name="CustomShape 2"/>
          <p:cNvSpPr/>
          <p:nvPr/>
        </p:nvSpPr>
        <p:spPr>
          <a:xfrm>
            <a:off x="504000" y="783360"/>
            <a:ext cx="9064800" cy="661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Challenge in planning for the existing livestock activities, resources and facilities.</a:t>
            </a:r>
          </a:p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Need to integrate Gis in livestock management for purposes of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mapping, visualization and spatial analysis. </a:t>
            </a:r>
          </a:p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Need to create and share both spatial and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meta-data on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livestock to other stakeholders.</a:t>
            </a:r>
          </a:p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Need for improved reporting on livestock.</a:t>
            </a:r>
          </a:p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Need to map livestock at a local scale for generation of qualitative data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.</a:t>
            </a:r>
          </a:p>
          <a:p>
            <a:pPr marL="456480" indent="-341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3400"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ipple/>
      </p:transition>
    </mc:Choice>
    <mc:Fallback xmlns="" xmlns:p15="http://schemas.microsoft.com/office/powerpoint/2012/main">
      <p:transition spd="med">
        <p:fade/>
      </p:transition>
    </mc:Fallback>
  </mc:AlternateContent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CustomShape 1"/>
          <p:cNvSpPr/>
          <p:nvPr/>
        </p:nvSpPr>
        <p:spPr>
          <a:xfrm>
            <a:off x="504000" y="301320"/>
            <a:ext cx="9065520" cy="698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6" name="CustomShape 2"/>
          <p:cNvSpPr/>
          <p:nvPr/>
        </p:nvSpPr>
        <p:spPr>
          <a:xfrm>
            <a:off x="504000" y="914400"/>
            <a:ext cx="9065520" cy="523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7" name="CustomShape 3"/>
          <p:cNvSpPr/>
          <p:nvPr/>
        </p:nvSpPr>
        <p:spPr>
          <a:xfrm>
            <a:off x="500400" y="91440"/>
            <a:ext cx="9069120" cy="41771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Project scope</a:t>
            </a:r>
            <a:endParaRPr lang="en-US" sz="1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8" name="CustomShape 4"/>
          <p:cNvSpPr/>
          <p:nvPr/>
        </p:nvSpPr>
        <p:spPr>
          <a:xfrm>
            <a:off x="325120" y="833121"/>
            <a:ext cx="9469040" cy="67265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  <a:buClr>
                <a:srgbClr val="000000"/>
              </a:buClr>
              <a:buSzPct val="45000"/>
            </a:pPr>
            <a:r>
              <a:rPr lang="en-US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study will entail.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Creation of data with location aspects.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Queries, filters and search operations.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Spatial analysis such as 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buffer analysis and nearest feature analysis.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Routing and geolocation capabilities .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Reporting animal disease incidences. </a:t>
            </a: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Production and visualization of statistical reports.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45000"/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</a:t>
            </a:r>
          </a:p>
          <a:p>
            <a:pPr>
              <a:lnSpc>
                <a:spcPct val="100000"/>
              </a:lnSpc>
              <a:buClr>
                <a:srgbClr val="000000"/>
              </a:buClr>
              <a:buSzPct val="45000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Mapped variables include: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Livestock population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Facilities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Corridors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Animal products.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Livestock markets.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Char char="Ø"/>
            </a:pP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Disease incidences.</a:t>
            </a: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SzPct val="45000"/>
              <a:buFont typeface="Wingdings" panose="05000000000000000000" pitchFamily="2" charset="2"/>
              <a:buChar char="Ø"/>
            </a:pPr>
            <a:endParaRPr lang="en-US" sz="2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buClr>
                <a:srgbClr val="000000"/>
              </a:buClr>
              <a:buSzPct val="45000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754F03-2BFD-42E8-A2DD-77418E1ABA79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20" t="19847" r="28919" b="13831"/>
          <a:stretch/>
        </p:blipFill>
        <p:spPr bwMode="auto">
          <a:xfrm>
            <a:off x="743671" y="711575"/>
            <a:ext cx="8593281" cy="6697144"/>
          </a:xfrm>
          <a:prstGeom prst="rect">
            <a:avLst/>
          </a:prstGeom>
          <a:ln>
            <a:solidFill>
              <a:sysClr val="windowText" lastClr="000000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C6DBF6-1B38-449F-9582-428D8BEBD9CE}"/>
              </a:ext>
            </a:extLst>
          </p:cNvPr>
          <p:cNvSpPr txBox="1"/>
          <p:nvPr/>
        </p:nvSpPr>
        <p:spPr>
          <a:xfrm>
            <a:off x="2680855" y="150956"/>
            <a:ext cx="41667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         </a:t>
            </a:r>
            <a:r>
              <a:rPr lang="en-US" sz="2400" b="1" u="sng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104170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1697</TotalTime>
  <Words>678</Words>
  <Application>Microsoft Office PowerPoint</Application>
  <PresentationFormat>Custom</PresentationFormat>
  <Paragraphs>172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27</vt:i4>
      </vt:variant>
    </vt:vector>
  </HeadingPairs>
  <TitlesOfParts>
    <vt:vector size="45" baseType="lpstr">
      <vt:lpstr>Arial Unicode MS</vt:lpstr>
      <vt:lpstr>Andalus</vt:lpstr>
      <vt:lpstr>Arial</vt:lpstr>
      <vt:lpstr>Calibri</vt:lpstr>
      <vt:lpstr>DejaVu Sans</vt:lpstr>
      <vt:lpstr>Symbol</vt:lpstr>
      <vt:lpstr>Times New Roman</vt:lpstr>
      <vt:lpstr>Ubuntu Condensed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Results 1.Modelling.(Django).</vt:lpstr>
      <vt:lpstr>                                                                  2.Livestock Database(postgres with postgis. ).</vt:lpstr>
      <vt:lpstr>    3. Livestock administration.              (for crud operations of data and application.)</vt:lpstr>
      <vt:lpstr> 4. Landing page</vt:lpstr>
      <vt:lpstr>                                          Results cont..    5. incidence report form(landing page of the applicaction.). </vt:lpstr>
      <vt:lpstr>Cont …            Incidence report form </vt:lpstr>
      <vt:lpstr>    6. Map portal.       (operations query, filter and draw features.)</vt:lpstr>
      <vt:lpstr>7. Spatial analysis capability.  1.generation of buffers on fly and SMS .</vt:lpstr>
      <vt:lpstr>Cont… </vt:lpstr>
      <vt:lpstr>8. Proximity and direction determination. Nearest facility analysis. </vt:lpstr>
      <vt:lpstr> 9. Routing functionality.    (for guided navigation purposes - on road.)</vt:lpstr>
      <vt:lpstr>10. Statistical analysis and visualization.</vt:lpstr>
      <vt:lpstr>10. Visualization        cattle Density maps.</vt:lpstr>
      <vt:lpstr>11. Data sharing. Restful framework for data sharing(json and api)</vt:lpstr>
      <vt:lpstr>                    conclusion</vt:lpstr>
      <vt:lpstr>             Recommendations.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tynnah</dc:creator>
  <dc:description/>
  <cp:lastModifiedBy>deryq</cp:lastModifiedBy>
  <cp:revision>373</cp:revision>
  <dcterms:created xsi:type="dcterms:W3CDTF">2017-05-18T00:33:43Z</dcterms:created>
  <dcterms:modified xsi:type="dcterms:W3CDTF">2017-12-07T05:40:51Z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15</vt:i4>
  </property>
</Properties>
</file>